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89" r:id="rId2"/>
    <p:sldId id="259" r:id="rId3"/>
    <p:sldId id="442" r:id="rId4"/>
    <p:sldId id="355" r:id="rId5"/>
    <p:sldId id="441" r:id="rId6"/>
    <p:sldId id="440" r:id="rId7"/>
    <p:sldId id="515" r:id="rId8"/>
    <p:sldId id="512" r:id="rId9"/>
    <p:sldId id="514" r:id="rId10"/>
    <p:sldId id="460" r:id="rId11"/>
    <p:sldId id="513" r:id="rId12"/>
    <p:sldId id="475" r:id="rId13"/>
    <p:sldId id="483" r:id="rId14"/>
    <p:sldId id="480" r:id="rId15"/>
    <p:sldId id="484" r:id="rId16"/>
    <p:sldId id="490" r:id="rId17"/>
    <p:sldId id="477" r:id="rId18"/>
    <p:sldId id="500" r:id="rId19"/>
    <p:sldId id="501" r:id="rId20"/>
    <p:sldId id="502" r:id="rId21"/>
    <p:sldId id="503" r:id="rId22"/>
    <p:sldId id="504" r:id="rId23"/>
    <p:sldId id="507" r:id="rId24"/>
    <p:sldId id="505" r:id="rId25"/>
    <p:sldId id="506" r:id="rId26"/>
    <p:sldId id="467" r:id="rId27"/>
    <p:sldId id="494" r:id="rId28"/>
    <p:sldId id="498" r:id="rId29"/>
    <p:sldId id="454" r:id="rId30"/>
    <p:sldId id="462" r:id="rId31"/>
    <p:sldId id="510" r:id="rId32"/>
    <p:sldId id="445" r:id="rId33"/>
    <p:sldId id="439" r:id="rId34"/>
    <p:sldId id="473" r:id="rId35"/>
    <p:sldId id="487" r:id="rId36"/>
    <p:sldId id="469" r:id="rId37"/>
    <p:sldId id="488" r:id="rId38"/>
    <p:sldId id="511" r:id="rId39"/>
    <p:sldId id="472" r:id="rId40"/>
    <p:sldId id="470" r:id="rId4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4B1"/>
    <a:srgbClr val="333399"/>
    <a:srgbClr val="1F497D"/>
    <a:srgbClr val="0066FF"/>
    <a:srgbClr val="17375E"/>
    <a:srgbClr val="F1F4F9"/>
    <a:srgbClr val="E7EDF5"/>
    <a:srgbClr val="B6C6E0"/>
    <a:srgbClr val="A9BCDB"/>
    <a:srgbClr val="8CA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4" autoAdjust="0"/>
    <p:restoredTop sz="97258" autoAdjust="0"/>
  </p:normalViewPr>
  <p:slideViewPr>
    <p:cSldViewPr snapToGrid="0">
      <p:cViewPr varScale="1">
        <p:scale>
          <a:sx n="46" d="100"/>
          <a:sy n="46" d="100"/>
        </p:scale>
        <p:origin x="1248" y="32"/>
      </p:cViewPr>
      <p:guideLst>
        <p:guide orient="horz" pos="2081"/>
        <p:guide pos="2880"/>
      </p:guideLst>
    </p:cSldViewPr>
  </p:slideViewPr>
  <p:outlineViewPr>
    <p:cViewPr>
      <p:scale>
        <a:sx n="33" d="100"/>
        <a:sy n="33" d="100"/>
      </p:scale>
      <p:origin x="0" y="2430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60" d="100"/>
        <a:sy n="160" d="100"/>
      </p:scale>
      <p:origin x="0" y="7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5FC7633-E777-4741-A3E7-F85E38F3806B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E853094-66EE-4E29-8426-C633EA7532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56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3094-66EE-4E29-8426-C633EA7532C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2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54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4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67000">
              <a:schemeClr val="accent1">
                <a:tint val="44500"/>
                <a:satMod val="160000"/>
                <a:lumMod val="23000"/>
                <a:lumOff val="77000"/>
              </a:schemeClr>
            </a:gs>
            <a:gs pos="0">
              <a:schemeClr val="accent1">
                <a:tint val="23500"/>
                <a:satMod val="160000"/>
                <a:lumMod val="11000"/>
                <a:lumOff val="8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86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68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 rot="21303961">
            <a:off x="587330" y="6524024"/>
            <a:ext cx="8806870" cy="941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433817">
            <a:off x="-237192" y="6510129"/>
            <a:ext cx="7510272" cy="9412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4617" y="6147037"/>
            <a:ext cx="8900719" cy="7109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218565" y="6516380"/>
            <a:ext cx="1766446" cy="327363"/>
            <a:chOff x="7218565" y="6348600"/>
            <a:chExt cx="1766446" cy="327363"/>
          </a:xfrm>
        </p:grpSpPr>
        <p:pic>
          <p:nvPicPr>
            <p:cNvPr id="14" name="Picture 2" descr="Z:\LLC\Logos\Zygma 2013_ logo_crop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172" y="6348600"/>
              <a:ext cx="872966" cy="307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7218565" y="6368186"/>
              <a:ext cx="1766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www.                      .biz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80753" y="4672"/>
            <a:ext cx="197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baseline="0" dirty="0">
                <a:solidFill>
                  <a:srgbClr val="17375E"/>
                </a:solidFill>
              </a:rPr>
              <a:t>Zygma </a:t>
            </a:r>
            <a:r>
              <a:rPr lang="en-US" b="1" i="1" baseline="0" dirty="0" err="1">
                <a:solidFill>
                  <a:srgbClr val="17375E"/>
                </a:solidFill>
              </a:rPr>
              <a:t>proprietory</a:t>
            </a:r>
            <a:endParaRPr lang="en-US" b="1" i="1" dirty="0">
              <a:solidFill>
                <a:srgbClr val="17375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1315359">
            <a:off x="414925" y="6454833"/>
            <a:ext cx="2590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baseline="0" dirty="0">
                <a:solidFill>
                  <a:schemeClr val="bg1"/>
                </a:solidFill>
              </a:rPr>
              <a:t>NZ Industry DISTF discussion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2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GW@Zygma.bi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deliver/etsi_ts/119600_119699/119612/02.01.01_60/ts_119612v020101p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156" y="-56793"/>
            <a:ext cx="9320065" cy="693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" y="255578"/>
            <a:ext cx="9005512" cy="632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74337" r="87058" b="22259"/>
          <a:stretch/>
        </p:blipFill>
        <p:spPr bwMode="auto">
          <a:xfrm>
            <a:off x="1014262" y="4952757"/>
            <a:ext cx="9445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3755" y="4954564"/>
            <a:ext cx="9829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START THE SHOW</a:t>
            </a:r>
          </a:p>
        </p:txBody>
      </p:sp>
    </p:spTree>
    <p:extLst>
      <p:ext uri="{BB962C8B-B14F-4D97-AF65-F5344CB8AC3E}">
        <p14:creationId xmlns:p14="http://schemas.microsoft.com/office/powerpoint/2010/main" val="202701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Clear, Unambiguous Criteria ?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4017" y="1988291"/>
            <a:ext cx="8663729" cy="4105884"/>
          </a:xfrm>
        </p:spPr>
        <p:txBody>
          <a:bodyPr>
            <a:normAutofit fontScale="77500" lnSpcReduction="20000"/>
          </a:bodyPr>
          <a:lstStyle/>
          <a:p>
            <a:r>
              <a:rPr lang="en-US" sz="3000" b="1" dirty="0"/>
              <a:t>4 Assurance Standards (Identity Management Standards)</a:t>
            </a:r>
          </a:p>
          <a:p>
            <a:r>
              <a:rPr lang="en-US" sz="3000" b="1" dirty="0"/>
              <a:t>9 Rules categories (Rules)</a:t>
            </a:r>
            <a:br>
              <a:rPr lang="en-US" sz="3000" b="1" dirty="0"/>
            </a:br>
            <a:r>
              <a:rPr lang="en-US" sz="3000" b="1" dirty="0"/>
              <a:t>-  5 Identity services</a:t>
            </a:r>
            <a:br>
              <a:rPr lang="en-US" sz="3000" b="1" dirty="0"/>
            </a:br>
            <a:r>
              <a:rPr lang="en-US" sz="3000" b="1" dirty="0"/>
              <a:t>-  4 other ‘Rules’ categories</a:t>
            </a:r>
            <a:br>
              <a:rPr lang="en-US" sz="3000" b="1" i="1" dirty="0"/>
            </a:br>
            <a:endParaRPr lang="en-US" sz="3000" b="1" i="1" dirty="0"/>
          </a:p>
          <a:p>
            <a:r>
              <a:rPr lang="en-US" sz="3000" b="1" dirty="0"/>
              <a:t>No expressly-stated relationship has been identified</a:t>
            </a:r>
            <a:br>
              <a:rPr lang="en-US" sz="3000" b="1" i="1" dirty="0"/>
            </a:br>
            <a:r>
              <a:rPr lang="en-US" sz="3000" b="1" i="1" dirty="0"/>
              <a:t>  Implication that Rules &gt; Assurance Standards by referring to them (no references to Rules from Standards have been identified)</a:t>
            </a:r>
            <a:br>
              <a:rPr lang="en-US" sz="3000" b="1" i="1" dirty="0"/>
            </a:br>
            <a:endParaRPr lang="en-US" sz="3000" b="1" i="1" dirty="0"/>
          </a:p>
          <a:p>
            <a:r>
              <a:rPr lang="en-US" sz="3000" b="1" dirty="0"/>
              <a:t>No clear indication of how to apply the Rules and IM Standards</a:t>
            </a:r>
            <a:br>
              <a:rPr lang="en-US" sz="3000" b="1" dirty="0"/>
            </a:br>
            <a:r>
              <a:rPr lang="en-US" sz="3000" b="1" i="1" dirty="0"/>
              <a:t>  From a service </a:t>
            </a:r>
            <a:r>
              <a:rPr lang="en-US" sz="3000" b="1" i="1" dirty="0" err="1"/>
              <a:t>implementor’s</a:t>
            </a:r>
            <a:r>
              <a:rPr lang="en-US" sz="3000" b="1" i="1" dirty="0"/>
              <a:t> and an auditor’s perspective, these are not clear.</a:t>
            </a:r>
            <a:endParaRPr lang="en-US" sz="1800" b="1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42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Clear, Unambiguous Criteria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827" y="1982616"/>
            <a:ext cx="8890623" cy="2692083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arenR"/>
            </a:pPr>
            <a:r>
              <a:rPr lang="en-US" sz="2400" b="1" dirty="0"/>
              <a:t>Only 3 of the IAS controls differentiate between levels</a:t>
            </a:r>
            <a:br>
              <a:rPr lang="en-US" sz="2400" b="1" i="1" dirty="0"/>
            </a:br>
            <a:r>
              <a:rPr lang="en-US" sz="2400" b="1" i="1" dirty="0"/>
              <a:t>–  I think one has to assume that a control applies at ALL levels, if not explicitly stated to be otherwise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dirty="0"/>
              <a:t>Specific forms of identity evidence are not identified, nor are processes for determining their veracity</a:t>
            </a:r>
            <a:br>
              <a:rPr lang="en-US" sz="2400" b="1" i="1" dirty="0"/>
            </a:br>
            <a:r>
              <a:rPr lang="en-US" sz="2400" b="1" i="1" dirty="0"/>
              <a:t>–  Guidance is noted, but this therefore is not a Normative assertion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dirty="0"/>
              <a:t>Some ‘level’ requirements state ‘SHOULD’ – surely untenable?</a:t>
            </a:r>
            <a:br>
              <a:rPr lang="en-US" sz="2400" b="1" i="1" dirty="0"/>
            </a:br>
            <a:r>
              <a:rPr lang="en-US" sz="2400" b="1" i="1" dirty="0"/>
              <a:t>The principal of a ‘level’ is to state the minima to establish a level playing field – ‘SHOULD’s therefore are sink-holes in that field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6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simplistic view of </a:t>
            </a:r>
            <a:r>
              <a:rPr lang="en-US" dirty="0" err="1"/>
              <a:t>DigId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66755" y="1368760"/>
            <a:ext cx="7536700" cy="1096144"/>
            <a:chOff x="515107" y="1368760"/>
            <a:chExt cx="7356684" cy="109614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515107" y="1368760"/>
              <a:ext cx="7356684" cy="1096144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4156" y="1607300"/>
              <a:ext cx="164448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Establish a</a:t>
              </a:r>
              <a:br>
                <a:rPr lang="en-US" b="1" dirty="0"/>
              </a:br>
              <a:r>
                <a:rPr lang="en-US" b="1" dirty="0"/>
                <a:t>unique identity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64047" y="1482336"/>
              <a:ext cx="478599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Gather acceptable forms of evidence</a:t>
              </a:r>
              <a:br>
                <a:rPr lang="en-US" sz="1600" b="1" i="1" dirty="0"/>
              </a:br>
              <a:r>
                <a:rPr lang="en-US" sz="1600" b="1" i="1" dirty="0"/>
                <a:t>Validate the authenticity and currency of the evidence</a:t>
              </a:r>
              <a:br>
                <a:rPr lang="en-US" sz="1600" b="1" i="1" dirty="0"/>
              </a:br>
              <a:r>
                <a:rPr lang="en-US" sz="1600" b="1" i="1" dirty="0"/>
                <a:t>Verify that evidence relates to the Applicant entity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6756" y="2602156"/>
            <a:ext cx="7536700" cy="1190794"/>
            <a:chOff x="623606" y="1368760"/>
            <a:chExt cx="7418570" cy="11907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623606" y="1368760"/>
              <a:ext cx="7418570" cy="119079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4160" y="1442580"/>
              <a:ext cx="1644488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Bind the</a:t>
              </a:r>
              <a:br>
                <a:rPr lang="en-US" b="1" dirty="0"/>
              </a:br>
              <a:r>
                <a:rPr lang="en-US" b="1" dirty="0"/>
                <a:t>unique identity</a:t>
              </a:r>
              <a:br>
                <a:rPr lang="en-US" b="1" dirty="0"/>
              </a:br>
              <a:r>
                <a:rPr lang="en-US" b="1" dirty="0"/>
                <a:t>to credential(s)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1768" y="1442576"/>
              <a:ext cx="4941161" cy="107721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Issue credentials ?</a:t>
              </a:r>
              <a:br>
                <a:rPr lang="en-US" sz="1600" b="1" i="1" dirty="0"/>
              </a:br>
              <a:r>
                <a:rPr lang="en-US" sz="1600" b="1" i="1" dirty="0"/>
                <a:t>Determine acceptability of Subject’s credentials</a:t>
              </a:r>
              <a:br>
                <a:rPr lang="en-US" sz="1600" b="1" i="1" dirty="0"/>
              </a:br>
              <a:r>
                <a:rPr lang="en-US" sz="1600" b="1" i="1" dirty="0"/>
                <a:t>Establish a firm relationship between Subject Id account</a:t>
              </a:r>
              <a:br>
                <a:rPr lang="en-US" sz="1600" b="1" i="1" dirty="0"/>
              </a:br>
              <a:r>
                <a:rPr lang="en-US" sz="1600" b="1" i="1" dirty="0"/>
                <a:t>and credentials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970" y="5224185"/>
            <a:ext cx="7600486" cy="1190794"/>
            <a:chOff x="441690" y="1368760"/>
            <a:chExt cx="7600486" cy="119079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505476" y="1368760"/>
              <a:ext cx="7536700" cy="1190794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690" y="1442580"/>
              <a:ext cx="26694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Exercise life-cycle</a:t>
              </a:r>
              <a:br>
                <a:rPr lang="en-US" b="1" dirty="0"/>
              </a:br>
              <a:r>
                <a:rPr lang="en-US" b="1" dirty="0"/>
                <a:t>management (of accounts</a:t>
              </a:r>
              <a:br>
                <a:rPr lang="en-US" b="1" dirty="0"/>
              </a:br>
              <a:r>
                <a:rPr lang="en-US" b="1" dirty="0"/>
                <a:t>and the TF)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1768" y="1442576"/>
              <a:ext cx="3061479" cy="107721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Renewal, Revocation, Suspension </a:t>
              </a:r>
              <a:br>
                <a:rPr lang="en-US" sz="1600" b="1" i="1" dirty="0"/>
              </a:br>
              <a:r>
                <a:rPr lang="en-US" sz="1600" b="1" i="1" dirty="0"/>
                <a:t>Compliance &amp; Conformity</a:t>
              </a:r>
              <a:br>
                <a:rPr lang="en-US" sz="1600" b="1" i="1" dirty="0"/>
              </a:br>
              <a:r>
                <a:rPr lang="en-US" sz="1600" b="1" i="1" dirty="0"/>
                <a:t>Published Register ? </a:t>
              </a:r>
              <a:br>
                <a:rPr lang="en-US" sz="1600" b="1" i="1" dirty="0"/>
              </a:br>
              <a:r>
                <a:rPr lang="en-US" sz="1600" b="1" i="1" dirty="0"/>
                <a:t>Federation ?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34067" y="3414640"/>
            <a:ext cx="16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Ditto Attributes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6755" y="3906597"/>
            <a:ext cx="7536701" cy="1200329"/>
            <a:chOff x="766755" y="3906597"/>
            <a:chExt cx="7536701" cy="1200329"/>
          </a:xfrm>
        </p:grpSpPr>
        <p:grpSp>
          <p:nvGrpSpPr>
            <p:cNvPr id="13" name="Group 12"/>
            <p:cNvGrpSpPr/>
            <p:nvPr/>
          </p:nvGrpSpPr>
          <p:grpSpPr>
            <a:xfrm>
              <a:off x="766756" y="3906597"/>
              <a:ext cx="7536700" cy="1200329"/>
              <a:chOff x="505476" y="1232431"/>
              <a:chExt cx="7536700" cy="1200329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505476" y="1238131"/>
                <a:ext cx="7536700" cy="119079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6098" y="1232431"/>
                <a:ext cx="2080634" cy="12003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Provide to RPs</a:t>
                </a:r>
                <a:br>
                  <a:rPr lang="en-US" b="1" dirty="0"/>
                </a:br>
                <a:r>
                  <a:rPr lang="en-US" b="1" dirty="0"/>
                  <a:t>Authentication</a:t>
                </a:r>
                <a:br>
                  <a:rPr lang="en-US" b="1" dirty="0"/>
                </a:br>
                <a:r>
                  <a:rPr lang="en-US" b="1" dirty="0"/>
                  <a:t>attestations with</a:t>
                </a:r>
                <a:br>
                  <a:rPr lang="en-US" b="1" dirty="0"/>
                </a:br>
                <a:r>
                  <a:rPr lang="en-US" b="1" dirty="0"/>
                  <a:t>Subject information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91768" y="1289216"/>
                <a:ext cx="3477555" cy="10772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Receive Subject id and credentials</a:t>
                </a:r>
                <a:br>
                  <a:rPr lang="en-US" sz="1600" b="1" i="1" dirty="0"/>
                </a:br>
                <a:r>
                  <a:rPr lang="en-US" sz="1600" b="1" i="1" dirty="0"/>
                  <a:t>Determine authenticity</a:t>
                </a:r>
                <a:br>
                  <a:rPr lang="en-US" sz="1600" b="1" i="1" dirty="0"/>
                </a:br>
                <a:r>
                  <a:rPr lang="en-US" sz="1600" b="1" i="1" dirty="0"/>
                  <a:t>Provide response (</a:t>
                </a:r>
                <a:r>
                  <a:rPr lang="en-US" sz="1600" b="1" i="1" dirty="0" err="1"/>
                  <a:t>attestaion</a:t>
                </a:r>
                <a:r>
                  <a:rPr lang="en-US" sz="1600" b="1" i="1" dirty="0"/>
                  <a:t>)</a:t>
                </a:r>
                <a:br>
                  <a:rPr lang="en-US" sz="1600" b="1" i="1" dirty="0"/>
                </a:br>
                <a:r>
                  <a:rPr lang="en-US" sz="1600" b="1" i="1" dirty="0"/>
                  <a:t>Provide consented Subject information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66755" y="3916132"/>
              <a:ext cx="7536700" cy="1190794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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2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Scope ?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69" y="1218765"/>
            <a:ext cx="6770839" cy="50585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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41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Scope ?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3" y="1337123"/>
            <a:ext cx="6597931" cy="4895017"/>
          </a:xfrm>
          <a:prstGeom prst="rect">
            <a:avLst/>
          </a:prstGeom>
          <a:noFill/>
          <a:ln w="28575">
            <a:solidFill>
              <a:srgbClr val="1F497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833" y="16066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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12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Scope ?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95285" y="1208343"/>
            <a:ext cx="8943007" cy="5285397"/>
            <a:chOff x="95285" y="1208343"/>
            <a:chExt cx="8943007" cy="5285397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5" y="1208343"/>
              <a:ext cx="4654228" cy="3477241"/>
            </a:xfrm>
            <a:prstGeom prst="rect">
              <a:avLst/>
            </a:prstGeom>
            <a:noFill/>
            <a:ln w="28575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138" y="3192905"/>
              <a:ext cx="4449154" cy="3300835"/>
            </a:xfrm>
            <a:prstGeom prst="rect">
              <a:avLst/>
            </a:prstGeom>
            <a:noFill/>
            <a:ln w="28575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ounded Rectangle 30"/>
            <p:cNvSpPr/>
            <p:nvPr/>
          </p:nvSpPr>
          <p:spPr>
            <a:xfrm>
              <a:off x="3195903" y="1789826"/>
              <a:ext cx="395740" cy="2878111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728528" y="4227226"/>
              <a:ext cx="565997" cy="71053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1560648">
              <a:off x="3593205" y="4207391"/>
              <a:ext cx="1142912" cy="112426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83748" y="1816809"/>
              <a:ext cx="494676" cy="2023671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511014" y="3684619"/>
              <a:ext cx="565997" cy="218820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032671" y="5847755"/>
              <a:ext cx="565997" cy="218820"/>
            </a:xfrm>
            <a:prstGeom prst="roundRect">
              <a:avLst/>
            </a:prstGeom>
            <a:noFill/>
            <a:ln>
              <a:solidFill>
                <a:srgbClr val="F81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 rot="11560648">
              <a:off x="829965" y="3150836"/>
              <a:ext cx="4726321" cy="11242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12726869">
              <a:off x="2736201" y="4894301"/>
              <a:ext cx="3570572" cy="112426"/>
            </a:xfrm>
            <a:prstGeom prst="rightArrow">
              <a:avLst/>
            </a:prstGeom>
            <a:solidFill>
              <a:srgbClr val="F814B1"/>
            </a:solidFill>
            <a:ln>
              <a:solidFill>
                <a:srgbClr val="F81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 rot="13260913">
              <a:off x="1214584" y="4602646"/>
              <a:ext cx="4026968" cy="8260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139251" y="1816809"/>
              <a:ext cx="959372" cy="14930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727613" y="5944852"/>
              <a:ext cx="565997" cy="21882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618783" y="1789827"/>
              <a:ext cx="386548" cy="2275506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63285" y="1789826"/>
              <a:ext cx="437882" cy="256522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930211" y="5053719"/>
              <a:ext cx="565997" cy="191032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930211" y="5327749"/>
              <a:ext cx="565997" cy="16153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 rot="12429047">
              <a:off x="4387693" y="4687418"/>
              <a:ext cx="2694808" cy="11242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 rot="12429047">
              <a:off x="3863468" y="4276116"/>
              <a:ext cx="3249599" cy="11242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472333" y="1789826"/>
              <a:ext cx="533259" cy="2878111"/>
            </a:xfrm>
            <a:prstGeom prst="roundRect">
              <a:avLst/>
            </a:prstGeom>
            <a:noFill/>
            <a:ln>
              <a:solidFill>
                <a:srgbClr val="F81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12874746">
              <a:off x="1711377" y="4462740"/>
              <a:ext cx="4779466" cy="112426"/>
            </a:xfrm>
            <a:prstGeom prst="rightArrow">
              <a:avLst/>
            </a:prstGeom>
            <a:solidFill>
              <a:srgbClr val="F814B1"/>
            </a:solidFill>
            <a:ln>
              <a:solidFill>
                <a:srgbClr val="F81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735097" y="1522175"/>
            <a:ext cx="1963384" cy="459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33399"/>
                </a:solidFill>
              </a:rPr>
              <a:t>+ other Guidance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074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</a:t>
            </a:r>
            <a:endParaRPr lang="en-US" b="1" dirty="0"/>
          </a:p>
          <a:p>
            <a:pPr marL="0" indent="0" fontAlgn="base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13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160227"/>
            <a:ext cx="8890623" cy="5132653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Applicability of which criteria (rules &amp; controls) to which service or process is not immediately discernible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Functions performed by the identified services need to be more distinctly defined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57" y="1744449"/>
            <a:ext cx="864050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</a:t>
            </a:r>
            <a:endParaRPr lang="en-US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596" y="5563644"/>
            <a:ext cx="504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67C4C"/>
                </a:solidFill>
              </a:rPr>
              <a:t>hat’s                                   he                            unction?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80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Specific Scope ?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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13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07"/>
            <a:ext cx="8229600" cy="1143000"/>
          </a:xfrm>
        </p:spPr>
        <p:txBody>
          <a:bodyPr/>
          <a:lstStyle/>
          <a:p>
            <a:r>
              <a:rPr lang="en-US" dirty="0"/>
              <a:t>Specific Scope ?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160227"/>
            <a:ext cx="8890623" cy="5132653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Applicability of which criteria (rules &amp; controls) to which service or process is not immediately discernible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Functions performed by the identified services need to be more distinctly defined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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3377" y="2765398"/>
            <a:ext cx="8890623" cy="274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+mj-lt"/>
              <a:buAutoNum type="arabicParenR" startAt="3"/>
            </a:pPr>
            <a:r>
              <a:rPr lang="en-US" sz="2400" b="1" i="1" dirty="0"/>
              <a:t>‘information’ can be related to many types or classifications.</a:t>
            </a:r>
            <a:br>
              <a:rPr lang="en-US" sz="2400" b="1" i="1" dirty="0"/>
            </a:br>
            <a:r>
              <a:rPr lang="en-US" sz="2400" b="1" i="1" dirty="0"/>
              <a:t>Specifically ‘entity information’ could be:</a:t>
            </a:r>
            <a:br>
              <a:rPr lang="en-US" sz="2400" b="1" i="1" dirty="0"/>
            </a:br>
            <a:r>
              <a:rPr lang="en-US" sz="2400" b="1" i="1" dirty="0"/>
              <a:t>  ‘identity information’ required to establish a unique id;</a:t>
            </a:r>
            <a:br>
              <a:rPr lang="en-US" sz="2400" b="1" i="1" dirty="0"/>
            </a:br>
            <a:r>
              <a:rPr lang="en-US" sz="2400" b="1" i="1" dirty="0"/>
              <a:t>  ‘attribute information’ relating to an established identity;</a:t>
            </a:r>
            <a:br>
              <a:rPr lang="en-US" sz="2400" b="1" i="1" dirty="0"/>
            </a:br>
            <a:r>
              <a:rPr lang="en-US" sz="2400" b="1" i="1" dirty="0"/>
              <a:t>  ‘credential status information’ relating to credentials bound to</a:t>
            </a:r>
            <a:br>
              <a:rPr lang="en-US" sz="2400" b="1" i="1" dirty="0"/>
            </a:br>
            <a:r>
              <a:rPr lang="en-US" sz="2400" b="1" i="1" dirty="0"/>
              <a:t>   established identities;</a:t>
            </a:r>
            <a:br>
              <a:rPr lang="en-US" sz="2400" b="1" i="1" dirty="0"/>
            </a:br>
            <a:r>
              <a:rPr lang="en-US" sz="2400" b="1" i="1" dirty="0"/>
              <a:t>etc.  </a:t>
            </a:r>
          </a:p>
          <a:p>
            <a:pPr marL="457200" indent="-457200" fontAlgn="base">
              <a:buFont typeface="+mj-lt"/>
              <a:buAutoNum type="arabicParenR" startAt="3"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0250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4" y="1427430"/>
            <a:ext cx="6354763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361" y="4111961"/>
            <a:ext cx="843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‘at least 90%’ does it – </a:t>
            </a:r>
            <a:r>
              <a:rPr lang="en-US" sz="2400" b="1" i="1" dirty="0"/>
              <a:t>should anyone care what ‘best minimum practice’ is</a:t>
            </a:r>
            <a:r>
              <a:rPr lang="en-US" sz="2400" b="1" dirty="0"/>
              <a:t>?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Might it be better to require “</a:t>
            </a:r>
            <a:r>
              <a:rPr lang="en-US" sz="2400" b="1" i="1" dirty="0"/>
              <a:t>meeting or exceeding the parameters stated in [the latest edition of] ISO/IEC 30107-3”</a:t>
            </a:r>
            <a:r>
              <a:rPr lang="en-US" sz="2400" b="1" dirty="0"/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886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Clear, Unambiguous Criteria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475448" y="1953749"/>
            <a:ext cx="982554" cy="2896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40168" y="3384985"/>
            <a:ext cx="1877872" cy="2896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37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886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this measurable ?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4017" y="4496131"/>
            <a:ext cx="8663729" cy="1665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If a control is ‘optional’, is it really a control?  Is it effectively synonymous with ‘does not apply’?  (see previous comment re. levels &amp; minima)</a:t>
            </a:r>
          </a:p>
          <a:p>
            <a:r>
              <a:rPr lang="en-US" sz="2800" b="1" dirty="0"/>
              <a:t>In addition, (as already noted) some ‘level’ requirements state ‘SHOULD’ – inconsistent phraseology</a:t>
            </a:r>
            <a:endParaRPr lang="en-US" sz="2800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897755" y="1439494"/>
            <a:ext cx="5350193" cy="2749169"/>
            <a:chOff x="1231900" y="1232452"/>
            <a:chExt cx="6678613" cy="343177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77" b="14846"/>
            <a:stretch/>
          </p:blipFill>
          <p:spPr bwMode="auto">
            <a:xfrm>
              <a:off x="1231900" y="2193777"/>
              <a:ext cx="6678613" cy="2470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4" r="12" b="84342"/>
            <a:stretch/>
          </p:blipFill>
          <p:spPr bwMode="auto">
            <a:xfrm>
              <a:off x="1231900" y="1232452"/>
              <a:ext cx="6678613" cy="9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215179" y="2044613"/>
              <a:ext cx="742779" cy="3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[snip]</a:t>
              </a:r>
            </a:p>
          </p:txBody>
        </p:sp>
      </p:grp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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70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1958" y="547486"/>
            <a:ext cx="843211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An analytic discussion with</a:t>
            </a:r>
            <a:br>
              <a:rPr lang="en-US" sz="5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Aotearoa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| New Zealand</a:t>
            </a:r>
            <a:br>
              <a:rPr lang="en-US" sz="5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industry members</a:t>
            </a:r>
            <a:br>
              <a:rPr lang="en-US" sz="5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around the DIS TF 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br>
              <a:rPr lang="en-US" sz="36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Richard G. Wilsher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CEO &amp; Founder, Zygma Inc.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br>
              <a:rPr lang="en-US" sz="16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3"/>
              </a:rPr>
              <a:t>RGW@Zygma.biz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2023-04-13</a:t>
            </a:r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</a:br>
            <a:endParaRPr lang="en-GB" sz="2000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19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886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this measurable ?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4017" y="4002681"/>
            <a:ext cx="8663729" cy="282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This additional information implies that different actions or controls (requirements) exist … but they are not stipulated</a:t>
            </a:r>
          </a:p>
          <a:p>
            <a:r>
              <a:rPr lang="en-US" sz="3000" b="1" i="1" dirty="0"/>
              <a:t>So … who cares, or who should care?</a:t>
            </a:r>
            <a:endParaRPr lang="en-US" sz="1800" b="1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65250" y="1839166"/>
            <a:ext cx="6411913" cy="1927776"/>
            <a:chOff x="1365250" y="1839166"/>
            <a:chExt cx="6411913" cy="19277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08"/>
            <a:stretch/>
          </p:blipFill>
          <p:spPr bwMode="auto">
            <a:xfrm>
              <a:off x="1365250" y="1839166"/>
              <a:ext cx="6411913" cy="926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93"/>
            <a:stretch/>
          </p:blipFill>
          <p:spPr bwMode="auto">
            <a:xfrm>
              <a:off x="1365250" y="2987469"/>
              <a:ext cx="6411913" cy="779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219888" y="2692109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[snip]</a:t>
              </a: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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50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Oddities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64" y="1346382"/>
            <a:ext cx="7744906" cy="10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4017" y="2533058"/>
            <a:ext cx="8663729" cy="2822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Isn’t this implicit, i.e. all ‘</a:t>
            </a:r>
            <a:r>
              <a:rPr lang="en-US" sz="2400" b="1" dirty="0" err="1"/>
              <a:t>CRED.n.nn</a:t>
            </a:r>
            <a:r>
              <a:rPr lang="en-US" sz="2400" b="1" dirty="0"/>
              <a:t>’ rules apply to a credential service?</a:t>
            </a:r>
            <a:endParaRPr lang="en-US" sz="2400" b="1" i="1" dirty="0"/>
          </a:p>
          <a:p>
            <a:r>
              <a:rPr lang="en-US" sz="2400" b="1" dirty="0"/>
              <a:t>Inconsistent – no other ‘service’ rule sets have such a stipulation (nor, in this presenter’s opinion, should they need one)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Is there value in this Rule?  It could never be judged/assessed until all other Rules/Controls had been met.</a:t>
            </a:r>
            <a:endParaRPr lang="en-US" sz="1600" b="1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990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Oddities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4017" y="2533058"/>
            <a:ext cx="8663729" cy="3522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For the sake of being explicit, Approved Cryptographic Algorithms are in </a:t>
            </a:r>
            <a:r>
              <a:rPr lang="en-US" sz="2400" b="1" u="sng" dirty="0"/>
              <a:t>§17.2</a:t>
            </a:r>
            <a:r>
              <a:rPr lang="en-US" sz="2400" b="1" dirty="0"/>
              <a:t> of the NZISM</a:t>
            </a:r>
            <a:endParaRPr lang="en-US" sz="2400" b="1" i="1" dirty="0"/>
          </a:p>
          <a:p>
            <a:r>
              <a:rPr lang="en-US" sz="2400" b="1" dirty="0"/>
              <a:t>§17 contains a plethora of Controls – can a service provider ignore these or are they, </a:t>
            </a:r>
            <a:r>
              <a:rPr lang="en-US" sz="2400" b="1" i="1" dirty="0"/>
              <a:t>in </a:t>
            </a:r>
            <a:r>
              <a:rPr lang="en-US" sz="2400" b="1" i="1" dirty="0" err="1"/>
              <a:t>toto</a:t>
            </a:r>
            <a:r>
              <a:rPr lang="en-US" sz="2400" b="1" i="1" dirty="0"/>
              <a:t> </a:t>
            </a:r>
            <a:r>
              <a:rPr lang="en-US" sz="2400" b="1" dirty="0"/>
              <a:t>or by a sub-set (§17.2?), included?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Does this lead to ambiguity concerning the applicability or not of any of the Controls (noting that many are explicitly applicable to ‘Agencies’)?</a:t>
            </a:r>
            <a:endParaRPr lang="en-US" sz="1600" b="1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1" y="1209836"/>
            <a:ext cx="8243503" cy="105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40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Consider 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4017" y="1156043"/>
            <a:ext cx="8663729" cy="5200532"/>
          </a:xfrm>
        </p:spPr>
        <p:txBody>
          <a:bodyPr>
            <a:normAutofit/>
          </a:bodyPr>
          <a:lstStyle/>
          <a:p>
            <a:r>
              <a:rPr lang="en-US" sz="3000" b="1" dirty="0"/>
              <a:t>Criteria vs. Service type as a matrix: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82677" y="1894532"/>
            <a:ext cx="5842304" cy="739186"/>
            <a:chOff x="3082677" y="1894532"/>
            <a:chExt cx="5842304" cy="739186"/>
          </a:xfrm>
        </p:grpSpPr>
        <p:sp>
          <p:nvSpPr>
            <p:cNvPr id="5" name="Left-Right Arrow 4"/>
            <p:cNvSpPr/>
            <p:nvPr/>
          </p:nvSpPr>
          <p:spPr>
            <a:xfrm>
              <a:off x="3082677" y="1894532"/>
              <a:ext cx="5842304" cy="443512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Recognised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Service Types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613796" y="2239486"/>
              <a:ext cx="213542" cy="3942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572000" y="2239486"/>
              <a:ext cx="213542" cy="3942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5538417" y="2239486"/>
              <a:ext cx="213542" cy="3942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496621" y="2239486"/>
              <a:ext cx="213542" cy="3942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7454825" y="2239486"/>
              <a:ext cx="213542" cy="3942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1088" y="2702113"/>
            <a:ext cx="1242899" cy="3687715"/>
            <a:chOff x="761088" y="2702113"/>
            <a:chExt cx="1242899" cy="3687715"/>
          </a:xfrm>
        </p:grpSpPr>
        <p:grpSp>
          <p:nvGrpSpPr>
            <p:cNvPr id="9" name="Group 8"/>
            <p:cNvGrpSpPr/>
            <p:nvPr/>
          </p:nvGrpSpPr>
          <p:grpSpPr>
            <a:xfrm>
              <a:off x="761088" y="2702113"/>
              <a:ext cx="470888" cy="3687715"/>
              <a:chOff x="1434568" y="2444788"/>
              <a:chExt cx="470888" cy="3687715"/>
            </a:xfrm>
          </p:grpSpPr>
          <p:sp>
            <p:nvSpPr>
              <p:cNvPr id="7" name="Up-Down Arrow 6"/>
              <p:cNvSpPr/>
              <p:nvPr/>
            </p:nvSpPr>
            <p:spPr>
              <a:xfrm>
                <a:off x="1434568" y="2444788"/>
                <a:ext cx="470888" cy="3687715"/>
              </a:xfrm>
              <a:prstGeom prst="upDownArrow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517257" y="4129544"/>
                <a:ext cx="2308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Set of Rules / Controls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>
            <a:xfrm rot="16200000">
              <a:off x="1563227" y="2754178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6200000">
              <a:off x="1563227" y="3031270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 rot="16200000">
              <a:off x="1563227" y="3307199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16200000">
              <a:off x="1563227" y="3584291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 rot="16200000">
              <a:off x="1563227" y="3838317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rot="16200000">
              <a:off x="1563227" y="4115409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rot="16200000">
              <a:off x="1563227" y="4391338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16200000">
              <a:off x="1563227" y="4668430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 rot="16200000">
              <a:off x="1563227" y="4958630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rot="16200000">
              <a:off x="1563227" y="5234559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1563227" y="5511651"/>
              <a:ext cx="109509" cy="77201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31976" y="2839301"/>
            <a:ext cx="7786089" cy="3280693"/>
            <a:chOff x="1231976" y="2839301"/>
            <a:chExt cx="7786089" cy="3280693"/>
          </a:xfrm>
        </p:grpSpPr>
        <p:sp>
          <p:nvSpPr>
            <p:cNvPr id="30" name="TextBox 29"/>
            <p:cNvSpPr txBox="1"/>
            <p:nvPr/>
          </p:nvSpPr>
          <p:spPr>
            <a:xfrm>
              <a:off x="3545679" y="28393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cxnSp>
          <p:nvCxnSpPr>
            <p:cNvPr id="32" name="Straight Connector 31"/>
            <p:cNvCxnSpPr>
              <a:stCxn id="19" idx="0"/>
            </p:cNvCxnSpPr>
            <p:nvPr/>
          </p:nvCxnSpPr>
          <p:spPr>
            <a:xfrm>
              <a:off x="1231976" y="3140183"/>
              <a:ext cx="77860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03883" y="28393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28504" y="28393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86708" y="28393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45679" y="3125563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231976" y="3426445"/>
              <a:ext cx="77860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503883" y="3125563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28504" y="3125563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86708" y="3125563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45679" y="3392322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231976" y="3693204"/>
              <a:ext cx="77860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503883" y="3392322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28504" y="3392322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45679" y="4759024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1976" y="5059906"/>
              <a:ext cx="77860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386708" y="4759024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70300" y="5596774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231976" y="5897656"/>
              <a:ext cx="77860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503883" y="5596774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28504" y="5596774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86708" y="5596774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70300" y="3125563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70300" y="3394192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59760" y="4036598"/>
              <a:ext cx="7305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/>
                <a:t>etc</a:t>
              </a:r>
              <a:r>
                <a:rPr lang="en-US" sz="2800" dirty="0"/>
                <a:t>.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317272" y="2702113"/>
            <a:ext cx="470888" cy="3687715"/>
            <a:chOff x="1434568" y="2444788"/>
            <a:chExt cx="470888" cy="3687715"/>
          </a:xfrm>
        </p:grpSpPr>
        <p:sp>
          <p:nvSpPr>
            <p:cNvPr id="59" name="Up-Down Arrow 58"/>
            <p:cNvSpPr/>
            <p:nvPr/>
          </p:nvSpPr>
          <p:spPr>
            <a:xfrm>
              <a:off x="1434568" y="2444788"/>
              <a:ext cx="470888" cy="3687715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871330" y="4129544"/>
              <a:ext cx="1600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Applicable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LoA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81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 Conformity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256787"/>
            <a:ext cx="8890623" cy="5132653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arenR"/>
            </a:pPr>
            <a:r>
              <a:rPr lang="en-US" sz="2100" b="1" i="1" dirty="0"/>
              <a:t>Not everything is absolutely measurable – e.g. a Policy (even if specific scope / clauses / applicability are mandated)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100" b="1" i="1" dirty="0"/>
              <a:t>Some things are measurable:  entropy, time validities and expirations, availability, false match rates,  …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100" b="1" i="1" dirty="0"/>
              <a:t>Some measurability may require special services and attestations: reference standards &amp; test lab reports e.g. crypto functions, other TF services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0" y="3893281"/>
            <a:ext cx="8732577" cy="172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55528" y="4047343"/>
            <a:ext cx="6991498" cy="1538152"/>
            <a:chOff x="555528" y="4047343"/>
            <a:chExt cx="6991498" cy="1538152"/>
          </a:xfrm>
        </p:grpSpPr>
        <p:sp>
          <p:nvSpPr>
            <p:cNvPr id="3" name="TextBox 2"/>
            <p:cNvSpPr txBox="1"/>
            <p:nvPr/>
          </p:nvSpPr>
          <p:spPr>
            <a:xfrm>
              <a:off x="3972393" y="5000719"/>
              <a:ext cx="357463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rgbClr val="C00000"/>
                  </a:solidFill>
                </a:rPr>
                <a:t>The SP MUST apply this control with a limit of 100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72393" y="5293107"/>
              <a:ext cx="348967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rgbClr val="C00000"/>
                  </a:solidFill>
                </a:rPr>
                <a:t>The SP MUST apply this control with a limit of 30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3809" y="4047343"/>
              <a:ext cx="18984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rgbClr val="C00000"/>
                  </a:solidFill>
                </a:rPr>
                <a:t>the applicable number of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5528" y="4047343"/>
              <a:ext cx="11959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rgbClr val="C00000"/>
                  </a:solidFill>
                </a:rPr>
                <a:t>SP MUST allow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63293" y="4336652"/>
              <a:ext cx="66058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73761" y="4336652"/>
              <a:ext cx="1785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sym typeface="Wingdings"/>
              </a:rPr>
              <a:t>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 Conformity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256787"/>
            <a:ext cx="8890623" cy="5132653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arenR"/>
            </a:pPr>
            <a:r>
              <a:rPr lang="en-US" sz="2400" b="1" dirty="0"/>
              <a:t>This is perhaps measurable, but … </a:t>
            </a:r>
            <a:br>
              <a:rPr lang="en-US" sz="2400" b="1" dirty="0"/>
            </a:br>
            <a:r>
              <a:rPr lang="en-US" sz="2400" b="1" i="1" dirty="0"/>
              <a:t>–  what am I not understanding about the hierarchy of levels?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dirty="0"/>
              <a:t>How is an ‘equivalent level of complexity’ to be determined?</a:t>
            </a:r>
            <a:br>
              <a:rPr lang="en-US" sz="2400" b="1" dirty="0"/>
            </a:br>
            <a:r>
              <a:rPr lang="en-US" sz="2400" b="1" i="1" dirty="0"/>
              <a:t>- would stating a required minimum entropy be an enhancement?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dirty="0"/>
              <a:t>Enforcing character mixes is no longer considered best practice</a:t>
            </a:r>
            <a:br>
              <a:rPr lang="en-US" sz="2400" b="1" i="1" dirty="0"/>
            </a:br>
            <a:r>
              <a:rPr lang="en-US" sz="2400" b="1" i="1" dirty="0"/>
              <a:t>–  long memorable phrases are</a:t>
            </a:r>
          </a:p>
          <a:p>
            <a:pPr marL="457200" indent="-457200" fontAlgn="base">
              <a:buFont typeface="+mj-lt"/>
              <a:buAutoNum type="arabicParenR"/>
            </a:pPr>
            <a:endParaRPr lang="en-US" sz="24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8" y="4011433"/>
            <a:ext cx="8901310" cy="25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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68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22" y="1136016"/>
            <a:ext cx="6506381" cy="51863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68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Scope of Services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346022" y="1908315"/>
            <a:ext cx="43618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049886" y="3867732"/>
            <a:ext cx="4617436" cy="380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9886" y="4157387"/>
            <a:ext cx="4617436" cy="380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9886" y="4577664"/>
            <a:ext cx="4617436" cy="380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9886" y="5003627"/>
            <a:ext cx="4617436" cy="380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9886" y="5298961"/>
            <a:ext cx="4617436" cy="380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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3010130" y="3538928"/>
            <a:ext cx="4617436" cy="38052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22" y="1136016"/>
            <a:ext cx="6506381" cy="51863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89593"/>
            <a:ext cx="8135937" cy="5905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68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Scope of Services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408530" y="3294116"/>
            <a:ext cx="6406472" cy="698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8720" y="1296504"/>
            <a:ext cx="77780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Bill refers to but imposes no obligations upon Relying Parties within the scope of its provisions.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i="1" dirty="0"/>
              <a:t>RPs should be the beneficiaries of having in place a robust TF and not be subject to assessment provisions.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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47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8"/>
            <a:ext cx="8229600" cy="1143000"/>
          </a:xfrm>
        </p:spPr>
        <p:txBody>
          <a:bodyPr/>
          <a:lstStyle/>
          <a:p>
            <a:r>
              <a:rPr lang="en-US" dirty="0"/>
              <a:t>Assessor Qualifications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103427"/>
            <a:ext cx="8890623" cy="5132653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/>
              <a:t>No requirements established thus far (the Bill asserts none)</a:t>
            </a:r>
          </a:p>
          <a:p>
            <a:pPr fontAlgn="base"/>
            <a:r>
              <a:rPr lang="en-US" sz="2400" b="1" dirty="0"/>
              <a:t>Skills</a:t>
            </a:r>
            <a:r>
              <a:rPr lang="en-US" sz="2400" b="1" i="1" dirty="0"/>
              <a:t>:  established auditing practices, e.g.  ISACA, ISMS, SOC, …</a:t>
            </a:r>
            <a:br>
              <a:rPr lang="en-US" sz="2400" b="1" i="1" dirty="0"/>
            </a:br>
            <a:r>
              <a:rPr lang="en-US" sz="2400" b="1" i="1" dirty="0"/>
              <a:t>  something attested-to by a </a:t>
            </a:r>
            <a:r>
              <a:rPr lang="en-US" sz="2400" b="1" i="1" dirty="0" err="1"/>
              <a:t>recognised</a:t>
            </a:r>
            <a:r>
              <a:rPr lang="en-US" sz="2400" b="1" i="1" dirty="0"/>
              <a:t> third-party (i.e. an</a:t>
            </a:r>
            <a:br>
              <a:rPr lang="en-US" sz="2400" b="1" i="1" dirty="0"/>
            </a:br>
            <a:r>
              <a:rPr lang="en-US" sz="2400" b="1" i="1" dirty="0"/>
              <a:t>  Accreditation Body)</a:t>
            </a:r>
          </a:p>
          <a:p>
            <a:pPr fontAlgn="base"/>
            <a:r>
              <a:rPr lang="en-US" sz="2400" b="1" dirty="0"/>
              <a:t>Knowledge</a:t>
            </a:r>
            <a:r>
              <a:rPr lang="en-US" sz="2400" b="1" i="1" dirty="0"/>
              <a:t>:  familiarity with DISTF processes, procedures, criteria</a:t>
            </a:r>
          </a:p>
          <a:p>
            <a:pPr fontAlgn="base"/>
            <a:r>
              <a:rPr lang="en-US" sz="2400" b="1" dirty="0"/>
              <a:t>Experience</a:t>
            </a:r>
            <a:r>
              <a:rPr lang="en-US" sz="2400" b="1" i="1" dirty="0"/>
              <a:t>:  initially, needs ‘boot-strapping’, but similar, e.g. Information Security, Privacy, Identity Management, … ?</a:t>
            </a:r>
            <a:br>
              <a:rPr lang="en-US" sz="2400" b="1" i="1" dirty="0"/>
            </a:br>
            <a:endParaRPr lang="en-US" sz="2400" b="1" i="1" dirty="0"/>
          </a:p>
          <a:p>
            <a:pPr fontAlgn="base"/>
            <a:r>
              <a:rPr lang="en-US" sz="2400" b="1" i="1" dirty="0"/>
              <a:t>Required qualifications can be broadly addressed under:</a:t>
            </a:r>
            <a:br>
              <a:rPr lang="en-US" sz="2400" b="1" i="1" dirty="0"/>
            </a:br>
            <a:r>
              <a:rPr lang="en-US" sz="2400" b="1" i="1" dirty="0"/>
              <a:t>-  assessor entity standing (note – similar to TPs?)</a:t>
            </a:r>
            <a:br>
              <a:rPr lang="en-US" sz="2400" b="1" i="1" dirty="0"/>
            </a:br>
            <a:r>
              <a:rPr lang="en-US" sz="2400" b="1" i="1" dirty="0"/>
              <a:t>-  assessor training/experience</a:t>
            </a:r>
            <a:br>
              <a:rPr lang="en-US" sz="2400" b="1" i="1" dirty="0"/>
            </a:br>
            <a:r>
              <a:rPr lang="en-US" sz="2400" b="1" i="1" dirty="0"/>
              <a:t>- assessor domain knowledge</a:t>
            </a:r>
            <a:br>
              <a:rPr lang="en-US" sz="2400" b="1" i="1" dirty="0"/>
            </a:br>
            <a:r>
              <a:rPr lang="en-US" sz="2400" b="1" i="1" dirty="0"/>
              <a:t>- assessor team leadership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89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will assess?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256787"/>
            <a:ext cx="8890623" cy="5132653"/>
          </a:xfrm>
        </p:spPr>
        <p:txBody>
          <a:bodyPr>
            <a:noAutofit/>
          </a:bodyPr>
          <a:lstStyle/>
          <a:p>
            <a:pPr fontAlgn="base"/>
            <a:r>
              <a:rPr lang="en-US" sz="2000" b="1" dirty="0"/>
              <a:t>The Bill (§26) allows for ‘periodic self assessment [and] reporting’</a:t>
            </a:r>
          </a:p>
          <a:p>
            <a:pPr fontAlgn="base"/>
            <a:r>
              <a:rPr lang="en-US" sz="2000" b="1" dirty="0"/>
              <a:t>The Bill also (§38) allows for 3</a:t>
            </a:r>
            <a:r>
              <a:rPr lang="en-US" sz="2000" b="1" baseline="30000" dirty="0"/>
              <a:t>rd</a:t>
            </a:r>
            <a:r>
              <a:rPr lang="en-US" sz="2000" b="1" dirty="0"/>
              <a:t>-party Assessors</a:t>
            </a:r>
          </a:p>
          <a:p>
            <a:pPr fontAlgn="base"/>
            <a:r>
              <a:rPr lang="en-US" sz="2000" b="1" dirty="0"/>
              <a:t>There are international frameworks for recognizing assessors </a:t>
            </a:r>
            <a:r>
              <a:rPr lang="en-US" sz="2000" b="1" i="1" dirty="0"/>
              <a:t>… </a:t>
            </a:r>
            <a:br>
              <a:rPr lang="en-US" sz="2000" b="1" i="1" dirty="0"/>
            </a:br>
            <a:r>
              <a:rPr lang="en-US" sz="2000" b="1" i="1" dirty="0"/>
              <a:t>-   however, the Bill’s language is confused</a:t>
            </a:r>
            <a:br>
              <a:rPr lang="en-US" sz="2000" b="1" i="1" dirty="0"/>
            </a:br>
            <a:endParaRPr lang="en-US" sz="2000" b="1" i="1" dirty="0"/>
          </a:p>
          <a:p>
            <a:pPr fontAlgn="base"/>
            <a:r>
              <a:rPr lang="en-US" sz="2000" b="1" dirty="0"/>
              <a:t>ISO 17065  “Conformity assessment — Requirements for bodies certifying […] services”</a:t>
            </a:r>
            <a:br>
              <a:rPr lang="en-US" sz="2000" b="1" dirty="0"/>
            </a:br>
            <a:r>
              <a:rPr lang="en-US" sz="2000" b="1" i="1" dirty="0"/>
              <a:t>bodies which perform assessments are         </a:t>
            </a:r>
            <a:r>
              <a:rPr lang="en-US" sz="2800" b="1" i="1" dirty="0"/>
              <a:t>ACCREDITED</a:t>
            </a:r>
            <a:br>
              <a:rPr lang="en-US" sz="2000" b="1" i="1" dirty="0"/>
            </a:br>
            <a:r>
              <a:rPr lang="en-US" sz="2000" b="1" i="1" dirty="0"/>
              <a:t>bodies which deliver conformant services get   </a:t>
            </a:r>
            <a:r>
              <a:rPr lang="en-US" sz="2800" b="1" i="1" dirty="0"/>
              <a:t>CERTIFIED</a:t>
            </a:r>
            <a:br>
              <a:rPr lang="en-US" sz="2800" b="1" i="1" dirty="0"/>
            </a:br>
            <a:r>
              <a:rPr lang="en-US" sz="2000" b="1" i="1" dirty="0"/>
              <a:t>by accredited Certification Bodies</a:t>
            </a:r>
            <a:br>
              <a:rPr lang="en-US" sz="2000" b="1" i="1" dirty="0"/>
            </a:br>
            <a:endParaRPr lang="en-US" sz="2800" b="1" i="1" dirty="0"/>
          </a:p>
          <a:p>
            <a:pPr fontAlgn="base"/>
            <a:r>
              <a:rPr lang="en-US" sz="2000" b="1" dirty="0"/>
              <a:t>NB – the NZISM </a:t>
            </a:r>
            <a:r>
              <a:rPr lang="en-US" sz="2000" b="1" dirty="0" err="1"/>
              <a:t>recognises</a:t>
            </a:r>
            <a:r>
              <a:rPr lang="en-US" sz="2000" b="1" dirty="0"/>
              <a:t> auditing bodies as providing a</a:t>
            </a:r>
            <a:br>
              <a:rPr lang="en-US" sz="2000" b="1" dirty="0"/>
            </a:br>
            <a:r>
              <a:rPr lang="en-US" sz="2000" b="1" dirty="0"/>
              <a:t>            </a:t>
            </a:r>
            <a:r>
              <a:rPr lang="en-US" sz="2000" b="1" i="1" dirty="0"/>
              <a:t>CERTIFICATION</a:t>
            </a:r>
            <a:r>
              <a:rPr lang="en-US" sz="2000" b="1" dirty="0"/>
              <a:t> service.</a:t>
            </a:r>
          </a:p>
          <a:p>
            <a:pPr fontAlgn="base"/>
            <a:endParaRPr lang="en-US" sz="2000" b="1" dirty="0"/>
          </a:p>
          <a:p>
            <a:pPr fontAlgn="base"/>
            <a:endParaRPr lang="en-US" sz="2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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12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1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My Credentials</a:t>
            </a:r>
            <a:r>
              <a:rPr lang="en-US" sz="2800" dirty="0"/>
              <a:t>  I</a:t>
            </a:r>
            <a:br>
              <a:rPr lang="en-US" sz="2800" dirty="0"/>
            </a:br>
            <a:r>
              <a:rPr lang="en-US" sz="2800" dirty="0"/>
              <a:t>(or are they Attributes?)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7" y="2042993"/>
            <a:ext cx="8663729" cy="5200532"/>
          </a:xfrm>
        </p:spPr>
        <p:txBody>
          <a:bodyPr>
            <a:normAutofit/>
          </a:bodyPr>
          <a:lstStyle/>
          <a:p>
            <a:r>
              <a:rPr lang="en-US" sz="3000" b="1" i="1" dirty="0"/>
              <a:t>AUKUS Vagrant</a:t>
            </a:r>
            <a:br>
              <a:rPr lang="en-US" sz="3000" b="1" i="1" dirty="0"/>
            </a:br>
            <a:r>
              <a:rPr lang="en-US" sz="3000" b="1" i="1" dirty="0"/>
              <a:t> -  UK</a:t>
            </a:r>
            <a:br>
              <a:rPr lang="en-US" sz="3000" b="1" i="1" dirty="0"/>
            </a:br>
            <a:r>
              <a:rPr lang="en-US" sz="3000" b="1" i="1" dirty="0"/>
              <a:t> -  US</a:t>
            </a:r>
            <a:br>
              <a:rPr lang="en-US" sz="3000" b="1" i="1" dirty="0"/>
            </a:br>
            <a:r>
              <a:rPr lang="en-US" sz="3000" b="1" i="1" dirty="0"/>
              <a:t> -  AU</a:t>
            </a:r>
            <a:endParaRPr lang="en-US" sz="1800" b="1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 descr="L-R: Australia PM Anthony Albanese, US President Joe Biden and UK PM Rishi Sunak, San Diego, 13 Mar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48" y="2573460"/>
            <a:ext cx="6387837" cy="35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will assess?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2" y="1209733"/>
            <a:ext cx="4406228" cy="26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74" y="2362431"/>
            <a:ext cx="5421233" cy="407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771" y="3844860"/>
            <a:ext cx="5608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99"/>
                </a:solidFill>
              </a:rPr>
              <a:t>https://www.ianz.govt.nz/</a:t>
            </a:r>
            <a:br>
              <a:rPr lang="en-US" b="1" dirty="0">
                <a:solidFill>
                  <a:srgbClr val="333399"/>
                </a:solidFill>
              </a:rPr>
            </a:br>
            <a:endParaRPr lang="en-US" b="1" dirty="0">
              <a:solidFill>
                <a:srgbClr val="333399"/>
              </a:solidFill>
            </a:endParaRPr>
          </a:p>
          <a:p>
            <a:r>
              <a:rPr lang="en-US" b="1" dirty="0">
                <a:solidFill>
                  <a:srgbClr val="333399"/>
                </a:solidFill>
              </a:rPr>
              <a:t>https://www.ianz.govt.nz/regulators#serving-regulators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6754" y="1440043"/>
            <a:ext cx="3433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99"/>
                </a:solidFill>
              </a:rPr>
              <a:t>A member of the </a:t>
            </a:r>
            <a:br>
              <a:rPr lang="en-US" b="1" dirty="0">
                <a:solidFill>
                  <a:srgbClr val="333399"/>
                </a:solidFill>
              </a:rPr>
            </a:br>
            <a:r>
              <a:rPr lang="en-US" b="1" dirty="0">
                <a:solidFill>
                  <a:srgbClr val="333399"/>
                </a:solidFill>
              </a:rPr>
              <a:t>International Accreditation Forum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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6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and Processes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256787"/>
            <a:ext cx="8890623" cy="5132653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/>
              <a:t>Noted only that none are (or have been made) available</a:t>
            </a:r>
            <a:br>
              <a:rPr lang="en-US" sz="2400" b="1" dirty="0"/>
            </a:br>
            <a:r>
              <a:rPr lang="en-US" sz="2400" b="1" i="1" dirty="0"/>
              <a:t>-  scope for continuing development, both for the TFA and those governing how and what TFPs and Assessors are required to do.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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32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the TF Register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7" y="1347668"/>
            <a:ext cx="8663729" cy="5200532"/>
          </a:xfrm>
        </p:spPr>
        <p:txBody>
          <a:bodyPr>
            <a:normAutofit/>
          </a:bodyPr>
          <a:lstStyle/>
          <a:p>
            <a:r>
              <a:rPr lang="en-US" sz="3000" b="1" i="1" dirty="0"/>
              <a:t>Bill </a:t>
            </a:r>
            <a:r>
              <a:rPr lang="en-US" sz="2800" b="1" i="1" dirty="0"/>
              <a:t>§</a:t>
            </a:r>
            <a:r>
              <a:rPr lang="en-US" sz="3000" b="1" i="1" dirty="0"/>
              <a:t>32 - </a:t>
            </a:r>
            <a:r>
              <a:rPr lang="en-US" sz="2800" b="1" i="1" dirty="0"/>
              <a:t>§</a:t>
            </a:r>
            <a:r>
              <a:rPr lang="en-US" sz="3000" b="1" i="1" dirty="0"/>
              <a:t>36 refers to a Trust Framework Register</a:t>
            </a:r>
            <a:br>
              <a:rPr lang="en-US" sz="3000" b="1" i="1" dirty="0"/>
            </a:br>
            <a:endParaRPr lang="en-US" sz="3000" b="1" i="1" dirty="0"/>
          </a:p>
          <a:p>
            <a:r>
              <a:rPr lang="en-US" sz="3000" b="1" i="1" dirty="0"/>
              <a:t>Just a note – there is a well-established European standard for ‘Trusted Lists’:</a:t>
            </a:r>
            <a:br>
              <a:rPr lang="en-US" sz="3000" b="1" i="1" dirty="0"/>
            </a:br>
            <a:r>
              <a:rPr lang="en-US" sz="3000" b="1" i="1" dirty="0"/>
              <a:t>ETSI TS 119 612 v2.1.1 (2015-07)</a:t>
            </a:r>
            <a:br>
              <a:rPr lang="en-US" sz="3000" b="1" i="1" dirty="0"/>
            </a:br>
            <a:r>
              <a:rPr lang="en-US" sz="3000" b="1" i="1" dirty="0">
                <a:hlinkClick r:id="rId3"/>
              </a:rPr>
              <a:t>https://www.etsi.org/deliver/etsi_ts/119600_119699/119612/02.01.01_60/ts_119612v020101p.pdf</a:t>
            </a:r>
            <a:r>
              <a:rPr lang="en-US" sz="3000" b="1" i="1" dirty="0"/>
              <a:t> </a:t>
            </a:r>
            <a:br>
              <a:rPr lang="en-US" sz="3000" b="1" i="1" dirty="0"/>
            </a:br>
            <a:endParaRPr lang="en-US" sz="1800" b="1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"/>
          <a:stretch/>
        </p:blipFill>
        <p:spPr bwMode="auto">
          <a:xfrm>
            <a:off x="195870" y="1219343"/>
            <a:ext cx="3839535" cy="546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6833" y="154988"/>
            <a:ext cx="511155" cy="61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>
                <a:sym typeface="Wingdings"/>
              </a:rPr>
              <a:t>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68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&amp; Traps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4017" y="1347668"/>
            <a:ext cx="8663729" cy="2406484"/>
          </a:xfrm>
        </p:spPr>
        <p:txBody>
          <a:bodyPr>
            <a:normAutofit/>
          </a:bodyPr>
          <a:lstStyle/>
          <a:p>
            <a:r>
              <a:rPr lang="en-US" sz="3000" b="1" dirty="0"/>
              <a:t>Appears to be no recognition of proofing types</a:t>
            </a:r>
            <a:br>
              <a:rPr lang="en-US" sz="3000" b="1" dirty="0"/>
            </a:br>
            <a:r>
              <a:rPr lang="en-US" sz="3000" b="1" dirty="0"/>
              <a:t>  -  </a:t>
            </a:r>
            <a:r>
              <a:rPr lang="en-US" sz="3000" b="1" i="1" dirty="0"/>
              <a:t>is proofing assumed to be done:  supervised or not?  If supervised, remotely or in-person?  Does supervision demand a human or can an AI / Avatar do the job?</a:t>
            </a:r>
            <a:endParaRPr lang="en-US" sz="30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2" y="3819769"/>
            <a:ext cx="8185797" cy="25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074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&amp; Traps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4017" y="1347668"/>
            <a:ext cx="8663729" cy="5200532"/>
          </a:xfrm>
        </p:spPr>
        <p:txBody>
          <a:bodyPr>
            <a:normAutofit/>
          </a:bodyPr>
          <a:lstStyle/>
          <a:p>
            <a:r>
              <a:rPr lang="en-US" sz="3000" b="1" dirty="0"/>
              <a:t>Appears to be nothing which addresses proofing technology</a:t>
            </a:r>
            <a:br>
              <a:rPr lang="en-US" sz="3000" b="1" dirty="0"/>
            </a:br>
            <a:r>
              <a:rPr lang="en-US" sz="3000" b="1" dirty="0"/>
              <a:t>  -  </a:t>
            </a:r>
            <a:r>
              <a:rPr lang="en-US" sz="3000" b="1" i="1" dirty="0"/>
              <a:t>is specialized technology and location/ infrastructure to be deployed or are users’ own  mobile devices acceptable</a:t>
            </a:r>
            <a:r>
              <a:rPr lang="en-US" sz="3000" b="1" dirty="0"/>
              <a:t>?  </a:t>
            </a:r>
            <a:endParaRPr lang="en-US" sz="18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3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Risk Basis?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8" y="1237478"/>
            <a:ext cx="7438384" cy="186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0787" y="3490029"/>
            <a:ext cx="8663729" cy="3864960"/>
          </a:xfrm>
        </p:spPr>
        <p:txBody>
          <a:bodyPr>
            <a:normAutofit/>
          </a:bodyPr>
          <a:lstStyle/>
          <a:p>
            <a:r>
              <a:rPr lang="en-US" sz="2000" b="1" dirty="0"/>
              <a:t>What is the risk-based </a:t>
            </a:r>
            <a:r>
              <a:rPr lang="en-US" sz="2000" b="1" dirty="0" err="1"/>
              <a:t>decisioning</a:t>
            </a:r>
            <a:r>
              <a:rPr lang="en-US" sz="2000" b="1" dirty="0"/>
              <a:t> on which the standards and rules are based, and on which levels are differentiated?</a:t>
            </a:r>
            <a:br>
              <a:rPr lang="en-US" sz="2000" b="1" dirty="0"/>
            </a:br>
            <a:r>
              <a:rPr lang="en-US" sz="2000" b="1" dirty="0"/>
              <a:t>  -  </a:t>
            </a:r>
            <a:r>
              <a:rPr lang="en-US" sz="2000" b="1" i="1" dirty="0"/>
              <a:t>without this being published it is hard to debate, and harder to consider, alternatives.  Is it intelligent guesswork or is there a justifiable and documented rationale for these requirements?</a:t>
            </a:r>
          </a:p>
          <a:p>
            <a:r>
              <a:rPr lang="en-US" sz="2000" b="1" dirty="0"/>
              <a:t>Are the risks different according to proofing types and technologies?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7142" y="1637843"/>
            <a:ext cx="8663729" cy="5200532"/>
          </a:xfrm>
        </p:spPr>
        <p:txBody>
          <a:bodyPr>
            <a:normAutofit/>
          </a:bodyPr>
          <a:lstStyle/>
          <a:p>
            <a:r>
              <a:rPr lang="en-US" sz="3000" b="1" dirty="0"/>
              <a:t>The Trust Framework is yet to be </a:t>
            </a:r>
            <a:r>
              <a:rPr lang="en-US" sz="3000" b="1" dirty="0" err="1"/>
              <a:t>realised</a:t>
            </a:r>
            <a:r>
              <a:rPr lang="en-US" sz="3000" b="1" dirty="0"/>
              <a:t> in practice – esp. it has yet to be ‘</a:t>
            </a:r>
            <a:r>
              <a:rPr lang="en-US" sz="3000" b="1" dirty="0" err="1"/>
              <a:t>operationalised</a:t>
            </a:r>
            <a:r>
              <a:rPr lang="en-US" sz="3000" b="1" dirty="0"/>
              <a:t>’</a:t>
            </a:r>
          </a:p>
          <a:p>
            <a:r>
              <a:rPr lang="en-US" sz="3000" b="1" dirty="0"/>
              <a:t>There is a lot of work to be done, including significant ‘smoothing’</a:t>
            </a:r>
          </a:p>
          <a:p>
            <a:r>
              <a:rPr lang="en-US" sz="3000" b="1" dirty="0"/>
              <a:t>Why not take advantage of practices established elsewhere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5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93"/>
            <a:ext cx="8229600" cy="1143000"/>
          </a:xfrm>
        </p:spPr>
        <p:txBody>
          <a:bodyPr/>
          <a:lstStyle/>
          <a:p>
            <a:r>
              <a:rPr lang="en-US" dirty="0"/>
              <a:t>Observations  …  </a:t>
            </a:r>
            <a:r>
              <a:rPr lang="en-US" sz="3200" dirty="0"/>
              <a:t>I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4017" y="1156043"/>
            <a:ext cx="8663729" cy="5200532"/>
          </a:xfrm>
        </p:spPr>
        <p:txBody>
          <a:bodyPr>
            <a:normAutofit/>
          </a:bodyPr>
          <a:lstStyle/>
          <a:p>
            <a:r>
              <a:rPr lang="en-US" sz="3000" b="1" dirty="0"/>
              <a:t>It would help SPs and Assessors if the risk-base of the various controls was defined</a:t>
            </a:r>
          </a:p>
          <a:p>
            <a:r>
              <a:rPr lang="en-US" sz="3000" b="1" dirty="0"/>
              <a:t>Complexity could be reduced by evolving towards a singular set of Normative ‘requirements’</a:t>
            </a:r>
          </a:p>
          <a:p>
            <a:r>
              <a:rPr lang="en-US" sz="3000" b="1" dirty="0"/>
              <a:t>Clarity could be enhanced if the terminology and requirements were to:</a:t>
            </a:r>
          </a:p>
          <a:p>
            <a:pPr lvl="1"/>
            <a:r>
              <a:rPr lang="en-US" sz="2600" b="1" dirty="0"/>
              <a:t>identify the generally-recognized forms of id evidence and their processing, by </a:t>
            </a:r>
            <a:r>
              <a:rPr lang="en-US" sz="2600" b="1" dirty="0" err="1"/>
              <a:t>LoA</a:t>
            </a:r>
            <a:endParaRPr lang="en-US" sz="2600" b="1" dirty="0"/>
          </a:p>
          <a:p>
            <a:pPr lvl="1"/>
            <a:r>
              <a:rPr lang="en-US" sz="2600" b="1" dirty="0"/>
              <a:t>package the controls according to service type</a:t>
            </a:r>
          </a:p>
          <a:p>
            <a:pPr lvl="1"/>
            <a:r>
              <a:rPr lang="en-US" sz="2600" b="1" dirty="0"/>
              <a:t>be definitive about information types?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93"/>
            <a:ext cx="8229600" cy="1143000"/>
          </a:xfrm>
        </p:spPr>
        <p:txBody>
          <a:bodyPr/>
          <a:lstStyle/>
          <a:p>
            <a:r>
              <a:rPr lang="en-US" dirty="0"/>
              <a:t>Observations  …  </a:t>
            </a:r>
            <a:r>
              <a:rPr lang="en-US" sz="3200" dirty="0"/>
              <a:t>II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4017" y="1156043"/>
            <a:ext cx="8663729" cy="5200532"/>
          </a:xfrm>
        </p:spPr>
        <p:txBody>
          <a:bodyPr>
            <a:normAutofit/>
          </a:bodyPr>
          <a:lstStyle/>
          <a:p>
            <a:r>
              <a:rPr lang="en-US" sz="3000" b="1" dirty="0"/>
              <a:t>Involvement of IANZ would facilitate the basis on which to ACCREDIT assessment/audit entities (i.e. establish CERTIFICATION BODIES)</a:t>
            </a:r>
          </a:p>
          <a:p>
            <a:r>
              <a:rPr lang="en-US" sz="3000" b="1" dirty="0"/>
              <a:t>Developing the operational aspects of the framework within DINZ would use the SPs’ experience and strengthen their commitment</a:t>
            </a:r>
          </a:p>
          <a:p>
            <a:r>
              <a:rPr lang="en-US" sz="3000" b="1" dirty="0"/>
              <a:t>UK’s </a:t>
            </a:r>
            <a:r>
              <a:rPr lang="en-US" sz="3000" b="1" i="1" dirty="0"/>
              <a:t>tScheme</a:t>
            </a:r>
            <a:r>
              <a:rPr lang="en-US" sz="3000" b="1" dirty="0"/>
              <a:t> has shown that professional bodies and service providers can self-manage within the auspices of regulations.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2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256787"/>
            <a:ext cx="8890623" cy="513265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b="1" dirty="0"/>
              <a:t>In continuing down the path towards a mature Trust Framework, TF Providers, Assessors and Regulators could benefit by considering how to develop:</a:t>
            </a:r>
            <a:br>
              <a:rPr lang="en-US" sz="2400" b="1" i="1" dirty="0"/>
            </a:br>
            <a:endParaRPr lang="en-US" sz="2400" b="1" i="1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Clear and unambiguous criteria (requirements)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Measurable conformity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Easily related to a specific scope of service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Defined skills / knowledge / experience of assessors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Defined rules / processes for both Service Providers and their Assessors 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400" b="1" i="1" dirty="0"/>
              <a:t>Defined rules / processes for the TFA’s functions</a:t>
            </a:r>
          </a:p>
          <a:p>
            <a:pPr marL="457200" indent="-457200" fontAlgn="base">
              <a:buFont typeface="+mj-lt"/>
              <a:buAutoNum type="arabicParenR"/>
            </a:pPr>
            <a:endParaRPr lang="en-US" sz="2400" b="1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69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Observations…  </a:t>
            </a:r>
            <a:r>
              <a:rPr lang="en-US" sz="3200" dirty="0"/>
              <a:t>III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4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7" y="1694622"/>
            <a:ext cx="8663729" cy="4164495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i="1" dirty="0"/>
              <a:t>E-signature </a:t>
            </a:r>
            <a:r>
              <a:rPr lang="en-US" sz="3000" b="1" i="1" dirty="0" err="1"/>
              <a:t>standardisation</a:t>
            </a:r>
            <a:r>
              <a:rPr lang="en-US" sz="3000" b="1" i="1" dirty="0"/>
              <a:t> in Europe from 1993</a:t>
            </a:r>
            <a:br>
              <a:rPr lang="en-US" sz="3000" b="1" i="1" dirty="0"/>
            </a:br>
            <a:endParaRPr lang="en-US" sz="3000" b="1" i="1" dirty="0"/>
          </a:p>
          <a:p>
            <a:r>
              <a:rPr lang="en-US" sz="3000" b="1" i="1" dirty="0"/>
              <a:t>Established the first identity Trust Framework</a:t>
            </a:r>
            <a:br>
              <a:rPr lang="en-US" sz="3000" b="1" i="1" dirty="0"/>
            </a:br>
            <a:r>
              <a:rPr lang="en-US" sz="3000" b="1" dirty="0"/>
              <a:t>(UK, 2000, </a:t>
            </a:r>
            <a:r>
              <a:rPr lang="en-US" sz="3000" b="1" i="1" dirty="0"/>
              <a:t>tScheme</a:t>
            </a:r>
            <a:r>
              <a:rPr lang="en-US" sz="3000" b="1" dirty="0"/>
              <a:t>) </a:t>
            </a:r>
            <a:br>
              <a:rPr lang="en-US" sz="3000" b="1" dirty="0"/>
            </a:br>
            <a:endParaRPr lang="en-US" sz="3000" b="1" dirty="0"/>
          </a:p>
          <a:p>
            <a:r>
              <a:rPr lang="en-US" sz="3000" b="1" i="1" dirty="0"/>
              <a:t>Principal Architect</a:t>
            </a:r>
            <a:br>
              <a:rPr lang="en-US" sz="3000" b="1" i="1" dirty="0"/>
            </a:br>
            <a:r>
              <a:rPr lang="en-US" sz="3000" b="1" i="1" dirty="0"/>
              <a:t> - US Federal E-Authentication Initiative (2005)</a:t>
            </a:r>
            <a:br>
              <a:rPr lang="en-US" sz="3000" b="1" i="1" dirty="0"/>
            </a:br>
            <a:r>
              <a:rPr lang="en-US" sz="3000" b="1" i="1" dirty="0"/>
              <a:t> - Electronic Authentication Partnership</a:t>
            </a:r>
            <a:br>
              <a:rPr lang="en-US" sz="3000" b="1" i="1" dirty="0"/>
            </a:br>
            <a:r>
              <a:rPr lang="en-US" sz="3000" b="1" i="1" dirty="0"/>
              <a:t> -  ….    Kantara Initiative</a:t>
            </a:r>
            <a:br>
              <a:rPr lang="en-US" sz="3000" b="1" i="1" dirty="0"/>
            </a:br>
            <a:endParaRPr lang="en-US" sz="1800" b="1" i="1" dirty="0"/>
          </a:p>
          <a:p>
            <a:r>
              <a:rPr lang="en-US" sz="3000" b="1" i="1" dirty="0"/>
              <a:t>Kantara-Accredited Assessor</a:t>
            </a:r>
            <a:endParaRPr lang="en-US" sz="3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410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My Credentials</a:t>
            </a:r>
            <a:r>
              <a:rPr lang="en-US" sz="2800" dirty="0"/>
              <a:t>  II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32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8193" y="2690336"/>
            <a:ext cx="8076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I very much appreciate the invitation to present some of my thoughts to you today and the opportunity to e-meet you.</a:t>
            </a:r>
            <a:br>
              <a:rPr lang="en-US" sz="2400" b="1" i="1" dirty="0"/>
            </a:br>
            <a:br>
              <a:rPr lang="en-US" sz="2400" b="1" i="1" dirty="0"/>
            </a:br>
            <a:r>
              <a:rPr lang="en-US" sz="2400" b="1" i="1" dirty="0"/>
              <a:t>Thank you for your interest.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5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Credentials</a:t>
            </a:r>
            <a:r>
              <a:rPr lang="en-US" sz="2800" dirty="0"/>
              <a:t>  III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25" y="1385385"/>
            <a:ext cx="9009881" cy="5200532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i="1" dirty="0"/>
              <a:t>US Contributor, ISO/SC 27/WG 1 &amp; WG 5</a:t>
            </a:r>
            <a:br>
              <a:rPr lang="en-US" sz="3000" b="1" i="1" dirty="0"/>
            </a:br>
            <a:br>
              <a:rPr lang="en-US" sz="3000" b="1" i="1" dirty="0"/>
            </a:br>
            <a:r>
              <a:rPr lang="en-US" sz="3000" b="1" i="1" dirty="0"/>
              <a:t> -  ISO/IEC 27001 family (</a:t>
            </a:r>
            <a:r>
              <a:rPr lang="en-US" sz="3000" b="1" i="1" dirty="0" err="1"/>
              <a:t>Infosec</a:t>
            </a:r>
            <a:r>
              <a:rPr lang="en-US" sz="3000" b="1" i="1" dirty="0"/>
              <a:t> management)</a:t>
            </a:r>
            <a:br>
              <a:rPr lang="en-US" sz="3000" b="1" i="1" dirty="0"/>
            </a:br>
            <a:br>
              <a:rPr lang="en-US" sz="3000" b="1" i="1" dirty="0"/>
            </a:br>
            <a:r>
              <a:rPr lang="en-US" sz="3000" b="1" i="1" dirty="0"/>
              <a:t> -  ISO/IEC 29003 (Identity proofing)</a:t>
            </a:r>
            <a:br>
              <a:rPr lang="en-US" sz="3000" b="1" i="1" dirty="0"/>
            </a:br>
            <a:r>
              <a:rPr lang="en-US" sz="3000" b="1" i="1" dirty="0"/>
              <a:t> -  ISO/IEC 29115 (Entity authentication assurance</a:t>
            </a:r>
            <a:br>
              <a:rPr lang="en-US" sz="3000" b="1" i="1" dirty="0"/>
            </a:br>
            <a:r>
              <a:rPr lang="en-US" sz="3000" b="1" i="1" dirty="0"/>
              <a:t>                                  framework)</a:t>
            </a:r>
            <a:br>
              <a:rPr lang="en-US" sz="3000" b="1" i="1" dirty="0"/>
            </a:br>
            <a:r>
              <a:rPr lang="en-US" sz="3000" b="1" i="1" dirty="0"/>
              <a:t> -  ISO/IEC 29146 (Framework for access management)</a:t>
            </a:r>
            <a:br>
              <a:rPr lang="en-US" sz="3000" b="1" i="1" dirty="0"/>
            </a:br>
            <a:endParaRPr lang="en-US" sz="3000" b="1" i="1" dirty="0"/>
          </a:p>
          <a:p>
            <a:r>
              <a:rPr lang="en-US" sz="3000" b="1" i="1" dirty="0"/>
              <a:t>ISMS Implementer, Auditor, Trainer</a:t>
            </a:r>
            <a:br>
              <a:rPr lang="en-US" sz="3000" b="1" i="1" dirty="0"/>
            </a:br>
            <a:r>
              <a:rPr lang="en-US" sz="3000" b="1" i="1" dirty="0"/>
              <a:t>-  ISO 17020, 17065, 19011, …</a:t>
            </a:r>
            <a:br>
              <a:rPr lang="en-US" sz="3000" b="1" i="1" dirty="0"/>
            </a:br>
            <a:r>
              <a:rPr lang="en-US" sz="3000" b="1" i="1" dirty="0"/>
              <a:t>      (Accreditation &amp; Certification)</a:t>
            </a:r>
            <a:br>
              <a:rPr lang="en-US" sz="3000" b="1" i="1" dirty="0"/>
            </a:br>
            <a:r>
              <a:rPr lang="en-US" sz="3000" b="1" i="1" dirty="0"/>
              <a:t> </a:t>
            </a:r>
            <a:endParaRPr lang="en-US" sz="1800" b="1" i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9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 / Qualifiers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67" y="1485359"/>
            <a:ext cx="8663729" cy="5200532"/>
          </a:xfrm>
        </p:spPr>
        <p:txBody>
          <a:bodyPr>
            <a:normAutofit/>
          </a:bodyPr>
          <a:lstStyle/>
          <a:p>
            <a:r>
              <a:rPr lang="en-US" sz="3000" b="1" i="1" dirty="0"/>
              <a:t>NOT extensively familiar with DISTF</a:t>
            </a:r>
          </a:p>
          <a:p>
            <a:r>
              <a:rPr lang="en-US" sz="3000" b="1" i="1" dirty="0"/>
              <a:t>HAVE reviewed the Bill, Assurance Standards, Rules, …</a:t>
            </a:r>
          </a:p>
          <a:p>
            <a:r>
              <a:rPr lang="en-US" sz="3000" b="1" i="1" dirty="0"/>
              <a:t>An absolute authority on NOTHING!!</a:t>
            </a:r>
          </a:p>
          <a:p>
            <a:r>
              <a:rPr lang="en-US" sz="3000" b="1" i="1" dirty="0"/>
              <a:t>NO axe to grind</a:t>
            </a:r>
          </a:p>
          <a:p>
            <a:r>
              <a:rPr lang="en-US" sz="3000" b="1" i="1" dirty="0"/>
              <a:t>AM a little confused</a:t>
            </a:r>
          </a:p>
          <a:p>
            <a:r>
              <a:rPr lang="en-US" sz="3000" b="1" i="1" dirty="0"/>
              <a:t>What if I’m wrong?</a:t>
            </a:r>
          </a:p>
          <a:p>
            <a:r>
              <a:rPr lang="en-US" sz="3000" b="1" i="1" dirty="0"/>
              <a:t>I know its hard to build a glass house …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0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3" descr="C:\Users\RGW\AppData\Local\Microsoft\Windows\INetCache\IE\C7GUF0VQ\broken_window_hole_glass_damage_shattered_sharp_break_cracks-855684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641"/>
          <a:stretch/>
        </p:blipFill>
        <p:spPr bwMode="auto">
          <a:xfrm>
            <a:off x="33290" y="472463"/>
            <a:ext cx="9104848" cy="58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4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TF Operational Goals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44693"/>
            <a:ext cx="546144" cy="365125"/>
          </a:xfrm>
          <a:prstGeom prst="rect">
            <a:avLst/>
          </a:prstGeom>
        </p:spPr>
        <p:txBody>
          <a:bodyPr/>
          <a:lstStyle/>
          <a:p>
            <a:fld id="{93E728AE-DBF5-4A26-937D-6826DD0D7CB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256788"/>
            <a:ext cx="8890623" cy="48682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b="1" i="1" dirty="0"/>
              <a:t>Clarity as to what MUST/SHALL be done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2411" y="1750928"/>
            <a:ext cx="9310898" cy="1276243"/>
            <a:chOff x="412411" y="1580547"/>
            <a:chExt cx="9310898" cy="1276243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832686" y="1631667"/>
              <a:ext cx="8890623" cy="1225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2400" b="1" i="1" dirty="0"/>
                <a:t>Clear and unambiguous criteria (requirements)</a:t>
              </a:r>
              <a:br>
                <a:rPr lang="en-US" sz="2400" b="1" i="1" dirty="0"/>
              </a:br>
              <a:r>
                <a:rPr lang="en-US" sz="2400" b="1" i="1" dirty="0"/>
                <a:t>-  Expressly Normative</a:t>
              </a:r>
              <a:br>
                <a:rPr lang="en-US" sz="2400" b="1" i="1" dirty="0"/>
              </a:br>
              <a:r>
                <a:rPr lang="en-US" sz="2400" b="1" i="1" dirty="0"/>
                <a:t>-  Optional with expressly normative consequences</a:t>
              </a:r>
            </a:p>
            <a:p>
              <a:pPr marL="0" indent="0" fontAlgn="base">
                <a:buFont typeface="Arial" pitchFamily="34" charset="0"/>
                <a:buNone/>
              </a:pPr>
              <a:endParaRPr lang="en-US" sz="2400" b="1" i="1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12411" y="1580547"/>
              <a:ext cx="511155" cy="6125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b="1" dirty="0">
                  <a:sym typeface="Wingdings"/>
                </a:rPr>
                <a:t>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2411" y="2896531"/>
            <a:ext cx="9310898" cy="612561"/>
            <a:chOff x="412411" y="1580547"/>
            <a:chExt cx="9310898" cy="1276243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832686" y="1631667"/>
              <a:ext cx="8890623" cy="1225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2400" b="1" i="1" dirty="0"/>
                <a:t>Easily related to a specific scope of service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12411" y="1580547"/>
              <a:ext cx="511155" cy="6125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b="1" dirty="0">
                  <a:sym typeface="Wingdings"/>
                </a:rPr>
                <a:t>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2411" y="3339514"/>
            <a:ext cx="9310898" cy="612561"/>
            <a:chOff x="412411" y="1580547"/>
            <a:chExt cx="9310898" cy="1276243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832686" y="1631667"/>
              <a:ext cx="8890623" cy="1225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2400" b="1" i="1" dirty="0"/>
                <a:t>Measurable conformity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12411" y="1580547"/>
              <a:ext cx="511155" cy="6125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b="1" dirty="0">
                  <a:sym typeface="Wingdings"/>
                </a:rPr>
                <a:t>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2411" y="3804395"/>
            <a:ext cx="9310898" cy="612561"/>
            <a:chOff x="412411" y="1580547"/>
            <a:chExt cx="9310898" cy="1276243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832686" y="1631667"/>
              <a:ext cx="8890623" cy="1225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2400" b="1" i="1" dirty="0"/>
                <a:t>Defined skills / knowledge / experience of assessors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412411" y="1580547"/>
              <a:ext cx="511155" cy="6125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b="1" dirty="0">
                  <a:sym typeface="Wingdings"/>
                </a:rPr>
                <a:t>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2411" y="4298473"/>
            <a:ext cx="9310898" cy="612561"/>
            <a:chOff x="412411" y="1580547"/>
            <a:chExt cx="9310898" cy="1276243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832686" y="1631667"/>
              <a:ext cx="8890623" cy="1225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2400" b="1" i="1" dirty="0"/>
                <a:t>Defined rules / processes for both Service Providers and their Assessors to make application for and to maintain recognition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12411" y="1580547"/>
              <a:ext cx="511155" cy="6125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b="1" dirty="0">
                  <a:sym typeface="Wingdings"/>
                </a:rPr>
                <a:t>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2411" y="5042482"/>
            <a:ext cx="9310898" cy="612561"/>
            <a:chOff x="412411" y="1580547"/>
            <a:chExt cx="9310898" cy="1276243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832686" y="1631667"/>
              <a:ext cx="8890623" cy="12251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sz="2400" b="1" i="1" dirty="0"/>
                <a:t>Defined rules / processes whereby the TFA processes applications; reviews assessor reports; decides, revokes and/or suspends recognition; publishes and notifies of recognition statuses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12411" y="1580547"/>
              <a:ext cx="511155" cy="6125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en-US" b="1" dirty="0">
                  <a:sym typeface="Wingdings"/>
                </a:rPr>
                <a:t>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3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like?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377" y="1256788"/>
            <a:ext cx="8890623" cy="3741176"/>
          </a:xfrm>
        </p:spPr>
        <p:txBody>
          <a:bodyPr>
            <a:noAutofit/>
          </a:bodyPr>
          <a:lstStyle/>
          <a:p>
            <a:pPr fontAlgn="base"/>
            <a:r>
              <a:rPr lang="en-US" sz="2400" b="1" i="1" dirty="0"/>
              <a:t>The substantive set of requirements and obligations set out by the Bill</a:t>
            </a:r>
          </a:p>
          <a:p>
            <a:pPr fontAlgn="base"/>
            <a:r>
              <a:rPr lang="en-US" sz="2400" b="1" i="1" dirty="0"/>
              <a:t>The idea of approving service providers as well as their distinct services</a:t>
            </a:r>
          </a:p>
          <a:p>
            <a:pPr fontAlgn="base"/>
            <a:r>
              <a:rPr lang="en-US" sz="2400" b="1" i="1" dirty="0"/>
              <a:t>The Assurance Standards are clear about the normative controls and their rationale/other guidance.  These two elements are kept distinct and separate.</a:t>
            </a:r>
            <a:br>
              <a:rPr lang="en-US" sz="2400" b="1" i="1" dirty="0"/>
            </a:br>
            <a:br>
              <a:rPr lang="en-US" sz="2400" b="1" i="1" dirty="0"/>
            </a:br>
            <a:br>
              <a:rPr lang="en-US" sz="2400" b="1" i="1" dirty="0"/>
            </a:br>
            <a:r>
              <a:rPr lang="en-US" sz="2400" b="1" i="1" dirty="0"/>
              <a:t>… however …</a:t>
            </a:r>
          </a:p>
          <a:p>
            <a:pPr marL="0" indent="0" fontAlgn="base">
              <a:buNone/>
            </a:pPr>
            <a:br>
              <a:rPr lang="en-US" sz="2400" b="1" i="1" dirty="0"/>
            </a:br>
            <a:br>
              <a:rPr lang="en-US" sz="2400" b="1" i="1" dirty="0"/>
            </a:br>
            <a:endParaRPr lang="en-US" sz="2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2728" y="6535067"/>
            <a:ext cx="54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93E728AE-DBF5-4A26-937D-6826DD0D7CB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1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37325</TotalTime>
  <Words>2327</Words>
  <Application>Microsoft Office PowerPoint</Application>
  <PresentationFormat>On-screen Show (4:3)</PresentationFormat>
  <Paragraphs>274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Berlin Sans FB Demi</vt:lpstr>
      <vt:lpstr>Brush Script MT</vt:lpstr>
      <vt:lpstr>Calibri</vt:lpstr>
      <vt:lpstr>Franklin Gothic Demi</vt:lpstr>
      <vt:lpstr>Office Theme</vt:lpstr>
      <vt:lpstr>questions?</vt:lpstr>
      <vt:lpstr>PowerPoint Presentation</vt:lpstr>
      <vt:lpstr>My Credentials  I (or are they Attributes?)</vt:lpstr>
      <vt:lpstr>PowerPoint Presentation</vt:lpstr>
      <vt:lpstr>My Credentials  III</vt:lpstr>
      <vt:lpstr>Disclaimers / Qualifiers</vt:lpstr>
      <vt:lpstr>PowerPoint Presentation</vt:lpstr>
      <vt:lpstr>TF Operational Goals</vt:lpstr>
      <vt:lpstr>What did I like?</vt:lpstr>
      <vt:lpstr>Clear, Unambiguous Criteria ?</vt:lpstr>
      <vt:lpstr>Clear, Unambiguous Criteria</vt:lpstr>
      <vt:lpstr>My simplistic view of DigId</vt:lpstr>
      <vt:lpstr>Specific Scope ?</vt:lpstr>
      <vt:lpstr>Specific Scope ?</vt:lpstr>
      <vt:lpstr>Specific Scope ?</vt:lpstr>
      <vt:lpstr>PowerPoint Presentation</vt:lpstr>
      <vt:lpstr>Specific Scope ?</vt:lpstr>
      <vt:lpstr>PowerPoint Presentation</vt:lpstr>
      <vt:lpstr>PowerPoint Presentation</vt:lpstr>
      <vt:lpstr>PowerPoint Presentation</vt:lpstr>
      <vt:lpstr>Oddities</vt:lpstr>
      <vt:lpstr>Oddities</vt:lpstr>
      <vt:lpstr>Consider …</vt:lpstr>
      <vt:lpstr>Measurable Conformity</vt:lpstr>
      <vt:lpstr>Measurable Conformity</vt:lpstr>
      <vt:lpstr>PowerPoint Presentation</vt:lpstr>
      <vt:lpstr>PowerPoint Presentation</vt:lpstr>
      <vt:lpstr>Assessor Qualifications</vt:lpstr>
      <vt:lpstr>Who will assess?</vt:lpstr>
      <vt:lpstr>Who will assess?</vt:lpstr>
      <vt:lpstr>Rules and Processes</vt:lpstr>
      <vt:lpstr>Maintaining the TF Register</vt:lpstr>
      <vt:lpstr>Gaps &amp; Traps</vt:lpstr>
      <vt:lpstr>Gaps &amp; Traps</vt:lpstr>
      <vt:lpstr>What is the Risk Basis?</vt:lpstr>
      <vt:lpstr>Conclusions</vt:lpstr>
      <vt:lpstr>Observations  …  I</vt:lpstr>
      <vt:lpstr>Observations  …  II</vt:lpstr>
      <vt:lpstr>PowerPoint Presentation</vt:lpstr>
      <vt:lpstr>any questions?</vt:lpstr>
    </vt:vector>
  </TitlesOfParts>
  <Company>Zygma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IS27001MM</dc:title>
  <dc:subject>IS27001 Middle-Management overview</dc:subject>
  <dc:creator>Richard G. WILSHER</dc:creator>
  <cp:keywords>IS SIO ISO/IEC ISMS 27001 27002 27003 27006 ISM-Smart Zygma Gamma</cp:keywords>
  <dc:description>Aetna-specific</dc:description>
  <cp:lastModifiedBy>Colin Wallis</cp:lastModifiedBy>
  <cp:revision>428</cp:revision>
  <cp:lastPrinted>2015-05-06T23:17:56Z</cp:lastPrinted>
  <dcterms:created xsi:type="dcterms:W3CDTF">2011-09-21T18:47:40Z</dcterms:created>
  <dcterms:modified xsi:type="dcterms:W3CDTF">2023-04-12T22:30:35Z</dcterms:modified>
</cp:coreProperties>
</file>